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65" r:id="rId6"/>
    <p:sldId id="257" r:id="rId7"/>
    <p:sldId id="269" r:id="rId8"/>
    <p:sldId id="267" r:id="rId9"/>
    <p:sldId id="258" r:id="rId10"/>
    <p:sldId id="272" r:id="rId11"/>
    <p:sldId id="260" r:id="rId12"/>
    <p:sldId id="264" r:id="rId13"/>
    <p:sldId id="271" r:id="rId14"/>
    <p:sldId id="270" r:id="rId15"/>
    <p:sldId id="263" r:id="rId16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729E0-45E7-4441-B471-5AFFF2E62C1A}" v="11" dt="2025-09-26T07:58:22.61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4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kim Ramsten" userId="94744573-2176-4a3d-9dfe-bb2be133317f" providerId="ADAL" clId="{03065688-C75A-41BC-A93A-25416A5A6AC8}"/>
    <pc:docChg chg="undo custSel addSld modSld">
      <pc:chgData name="Joakim Ramsten" userId="94744573-2176-4a3d-9dfe-bb2be133317f" providerId="ADAL" clId="{03065688-C75A-41BC-A93A-25416A5A6AC8}" dt="2025-09-26T08:03:05.096" v="1104" actId="20577"/>
      <pc:docMkLst>
        <pc:docMk/>
      </pc:docMkLst>
      <pc:sldChg chg="addSp delSp modSp mod">
        <pc:chgData name="Joakim Ramsten" userId="94744573-2176-4a3d-9dfe-bb2be133317f" providerId="ADAL" clId="{03065688-C75A-41BC-A93A-25416A5A6AC8}" dt="2025-09-26T07:55:35.737" v="800" actId="20577"/>
        <pc:sldMkLst>
          <pc:docMk/>
          <pc:sldMk cId="0" sldId="258"/>
        </pc:sldMkLst>
        <pc:spChg chg="mod">
          <ac:chgData name="Joakim Ramsten" userId="94744573-2176-4a3d-9dfe-bb2be133317f" providerId="ADAL" clId="{03065688-C75A-41BC-A93A-25416A5A6AC8}" dt="2025-09-26T07:55:35.737" v="800" actId="20577"/>
          <ac:spMkLst>
            <pc:docMk/>
            <pc:sldMk cId="0" sldId="258"/>
            <ac:spMk id="63" creationId="{00000000-0000-0000-0000-000000000000}"/>
          </ac:spMkLst>
        </pc:spChg>
        <pc:graphicFrameChg chg="add mod">
          <ac:chgData name="Joakim Ramsten" userId="94744573-2176-4a3d-9dfe-bb2be133317f" providerId="ADAL" clId="{03065688-C75A-41BC-A93A-25416A5A6AC8}" dt="2025-09-26T07:54:58.362" v="783"/>
          <ac:graphicFrameMkLst>
            <pc:docMk/>
            <pc:sldMk cId="0" sldId="258"/>
            <ac:graphicFrameMk id="3" creationId="{AA6D7701-B6DC-EBAA-4E75-B60D547A69AD}"/>
          </ac:graphicFrameMkLst>
        </pc:graphicFrameChg>
        <pc:graphicFrameChg chg="add mod">
          <ac:chgData name="Joakim Ramsten" userId="94744573-2176-4a3d-9dfe-bb2be133317f" providerId="ADAL" clId="{03065688-C75A-41BC-A93A-25416A5A6AC8}" dt="2025-09-26T07:55:03.614" v="784"/>
          <ac:graphicFrameMkLst>
            <pc:docMk/>
            <pc:sldMk cId="0" sldId="258"/>
            <ac:graphicFrameMk id="4" creationId="{8507EA9F-4090-4753-0A90-3D7AA5D98AE8}"/>
          </ac:graphicFrameMkLst>
        </pc:graphicFrameChg>
        <pc:picChg chg="add del">
          <ac:chgData name="Joakim Ramsten" userId="94744573-2176-4a3d-9dfe-bb2be133317f" providerId="ADAL" clId="{03065688-C75A-41BC-A93A-25416A5A6AC8}" dt="2025-09-26T07:54:37.690" v="782" actId="478"/>
          <ac:picMkLst>
            <pc:docMk/>
            <pc:sldMk cId="0" sldId="258"/>
            <ac:picMk id="2" creationId="{9EBCF336-CCB5-4BDB-FD36-2AAAE6DC43D5}"/>
          </ac:picMkLst>
        </pc:picChg>
        <pc:picChg chg="add">
          <ac:chgData name="Joakim Ramsten" userId="94744573-2176-4a3d-9dfe-bb2be133317f" providerId="ADAL" clId="{03065688-C75A-41BC-A93A-25416A5A6AC8}" dt="2025-09-26T07:55:17.437" v="785"/>
          <ac:picMkLst>
            <pc:docMk/>
            <pc:sldMk cId="0" sldId="258"/>
            <ac:picMk id="5" creationId="{4A3A05BA-5CAD-07F5-4682-0E361984E8A2}"/>
          </ac:picMkLst>
        </pc:picChg>
      </pc:sldChg>
      <pc:sldChg chg="modSp mod">
        <pc:chgData name="Joakim Ramsten" userId="94744573-2176-4a3d-9dfe-bb2be133317f" providerId="ADAL" clId="{03065688-C75A-41BC-A93A-25416A5A6AC8}" dt="2025-09-26T08:03:05.096" v="1104" actId="20577"/>
        <pc:sldMkLst>
          <pc:docMk/>
          <pc:sldMk cId="0" sldId="260"/>
        </pc:sldMkLst>
        <pc:spChg chg="mod">
          <ac:chgData name="Joakim Ramsten" userId="94744573-2176-4a3d-9dfe-bb2be133317f" providerId="ADAL" clId="{03065688-C75A-41BC-A93A-25416A5A6AC8}" dt="2025-09-26T08:03:05.096" v="1104" actId="20577"/>
          <ac:spMkLst>
            <pc:docMk/>
            <pc:sldMk cId="0" sldId="260"/>
            <ac:spMk id="69" creationId="{00000000-0000-0000-0000-000000000000}"/>
          </ac:spMkLst>
        </pc:spChg>
      </pc:sldChg>
      <pc:sldChg chg="modSp mod">
        <pc:chgData name="Joakim Ramsten" userId="94744573-2176-4a3d-9dfe-bb2be133317f" providerId="ADAL" clId="{03065688-C75A-41BC-A93A-25416A5A6AC8}" dt="2025-09-24T12:53:44.270" v="270" actId="20577"/>
        <pc:sldMkLst>
          <pc:docMk/>
          <pc:sldMk cId="0" sldId="263"/>
        </pc:sldMkLst>
        <pc:spChg chg="mod">
          <ac:chgData name="Joakim Ramsten" userId="94744573-2176-4a3d-9dfe-bb2be133317f" providerId="ADAL" clId="{03065688-C75A-41BC-A93A-25416A5A6AC8}" dt="2025-09-24T12:53:44.270" v="270" actId="20577"/>
          <ac:spMkLst>
            <pc:docMk/>
            <pc:sldMk cId="0" sldId="263"/>
            <ac:spMk id="3" creationId="{D2FBEA8D-E0E0-506C-6F6A-1B11E280BD88}"/>
          </ac:spMkLst>
        </pc:spChg>
      </pc:sldChg>
      <pc:sldChg chg="modSp mod">
        <pc:chgData name="Joakim Ramsten" userId="94744573-2176-4a3d-9dfe-bb2be133317f" providerId="ADAL" clId="{03065688-C75A-41BC-A93A-25416A5A6AC8}" dt="2025-09-24T12:57:36.791" v="781" actId="20577"/>
        <pc:sldMkLst>
          <pc:docMk/>
          <pc:sldMk cId="2568918498" sldId="264"/>
        </pc:sldMkLst>
        <pc:spChg chg="mod">
          <ac:chgData name="Joakim Ramsten" userId="94744573-2176-4a3d-9dfe-bb2be133317f" providerId="ADAL" clId="{03065688-C75A-41BC-A93A-25416A5A6AC8}" dt="2025-09-24T12:57:36.791" v="781" actId="20577"/>
          <ac:spMkLst>
            <pc:docMk/>
            <pc:sldMk cId="2568918498" sldId="264"/>
            <ac:spMk id="75" creationId="{00000000-0000-0000-0000-000000000000}"/>
          </ac:spMkLst>
        </pc:spChg>
      </pc:sldChg>
      <pc:sldChg chg="addSp modSp mod">
        <pc:chgData name="Joakim Ramsten" userId="94744573-2176-4a3d-9dfe-bb2be133317f" providerId="ADAL" clId="{03065688-C75A-41BC-A93A-25416A5A6AC8}" dt="2025-09-24T12:52:16.901" v="48" actId="1076"/>
        <pc:sldMkLst>
          <pc:docMk/>
          <pc:sldMk cId="3647374971" sldId="270"/>
        </pc:sldMkLst>
        <pc:picChg chg="add mod">
          <ac:chgData name="Joakim Ramsten" userId="94744573-2176-4a3d-9dfe-bb2be133317f" providerId="ADAL" clId="{03065688-C75A-41BC-A93A-25416A5A6AC8}" dt="2025-09-24T12:52:13.916" v="46"/>
          <ac:picMkLst>
            <pc:docMk/>
            <pc:sldMk cId="3647374971" sldId="270"/>
            <ac:picMk id="2" creationId="{F4677FE3-ADB2-3466-BEFC-FF00816A61B3}"/>
          </ac:picMkLst>
        </pc:picChg>
        <pc:picChg chg="mod">
          <ac:chgData name="Joakim Ramsten" userId="94744573-2176-4a3d-9dfe-bb2be133317f" providerId="ADAL" clId="{03065688-C75A-41BC-A93A-25416A5A6AC8}" dt="2025-09-24T12:52:16.901" v="48" actId="1076"/>
          <ac:picMkLst>
            <pc:docMk/>
            <pc:sldMk cId="3647374971" sldId="270"/>
            <ac:picMk id="6" creationId="{F0F87A56-89B9-F1C8-47B5-DAA1A08F9BAB}"/>
          </ac:picMkLst>
        </pc:picChg>
      </pc:sldChg>
      <pc:sldChg chg="addSp modSp">
        <pc:chgData name="Joakim Ramsten" userId="94744573-2176-4a3d-9dfe-bb2be133317f" providerId="ADAL" clId="{03065688-C75A-41BC-A93A-25416A5A6AC8}" dt="2025-09-24T12:52:11.654" v="45"/>
        <pc:sldMkLst>
          <pc:docMk/>
          <pc:sldMk cId="3667027139" sldId="271"/>
        </pc:sldMkLst>
        <pc:picChg chg="add mod">
          <ac:chgData name="Joakim Ramsten" userId="94744573-2176-4a3d-9dfe-bb2be133317f" providerId="ADAL" clId="{03065688-C75A-41BC-A93A-25416A5A6AC8}" dt="2025-09-24T12:52:11.654" v="45"/>
          <ac:picMkLst>
            <pc:docMk/>
            <pc:sldMk cId="3667027139" sldId="271"/>
            <ac:picMk id="3" creationId="{D1106BCF-EFB0-708F-B4ED-E6848E647402}"/>
          </ac:picMkLst>
        </pc:picChg>
      </pc:sldChg>
      <pc:sldChg chg="addSp modSp new mod">
        <pc:chgData name="Joakim Ramsten" userId="94744573-2176-4a3d-9dfe-bb2be133317f" providerId="ADAL" clId="{03065688-C75A-41BC-A93A-25416A5A6AC8}" dt="2025-09-26T08:02:10.662" v="981" actId="20577"/>
        <pc:sldMkLst>
          <pc:docMk/>
          <pc:sldMk cId="1648692527" sldId="272"/>
        </pc:sldMkLst>
        <pc:spChg chg="add mod">
          <ac:chgData name="Joakim Ramsten" userId="94744573-2176-4a3d-9dfe-bb2be133317f" providerId="ADAL" clId="{03065688-C75A-41BC-A93A-25416A5A6AC8}" dt="2025-09-26T08:02:10.662" v="981" actId="20577"/>
          <ac:spMkLst>
            <pc:docMk/>
            <pc:sldMk cId="1648692527" sldId="272"/>
            <ac:spMk id="3" creationId="{E886FAB7-8744-F33C-5D98-D5C532E01D1D}"/>
          </ac:spMkLst>
        </pc:spChg>
        <pc:spChg chg="add mod">
          <ac:chgData name="Joakim Ramsten" userId="94744573-2176-4a3d-9dfe-bb2be133317f" providerId="ADAL" clId="{03065688-C75A-41BC-A93A-25416A5A6AC8}" dt="2025-09-26T08:00:28.715" v="865" actId="1076"/>
          <ac:spMkLst>
            <pc:docMk/>
            <pc:sldMk cId="1648692527" sldId="272"/>
            <ac:spMk id="4" creationId="{3B18EAD1-8607-BAB3-3E12-DB984D1EC7BB}"/>
          </ac:spMkLst>
        </pc:spChg>
        <pc:picChg chg="add mod">
          <ac:chgData name="Joakim Ramsten" userId="94744573-2176-4a3d-9dfe-bb2be133317f" providerId="ADAL" clId="{03065688-C75A-41BC-A93A-25416A5A6AC8}" dt="2025-09-24T12:52:01.815" v="44"/>
          <ac:picMkLst>
            <pc:docMk/>
            <pc:sldMk cId="1648692527" sldId="272"/>
            <ac:picMk id="5" creationId="{FE8AECFC-28B2-15FF-F66D-5BF7FAA982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47007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64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086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339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78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788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Brödtext nivå ett</a:t>
            </a:r>
          </a:p>
          <a:p>
            <a:pPr lvl="1">
              <a:defRPr sz="1800"/>
            </a:pPr>
            <a:r>
              <a:rPr sz="2800"/>
              <a:t>Brödtext nivå två</a:t>
            </a:r>
          </a:p>
          <a:p>
            <a:pPr lvl="2">
              <a:defRPr sz="1800"/>
            </a:pPr>
            <a:r>
              <a:rPr sz="2800"/>
              <a:t>Brödtext nivå tre</a:t>
            </a:r>
          </a:p>
          <a:p>
            <a:pPr lvl="3">
              <a:defRPr sz="1800"/>
            </a:pPr>
            <a:r>
              <a:rPr sz="2800"/>
              <a:t>Brödtext nivå fyra</a:t>
            </a:r>
          </a:p>
          <a:p>
            <a:pPr lvl="4">
              <a:defRPr sz="1800"/>
            </a:pPr>
            <a:r>
              <a:rPr sz="2800"/>
              <a:t>Brödtext nivå fem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Brödtext nivå ett</a:t>
            </a:r>
          </a:p>
          <a:p>
            <a:pPr lvl="1">
              <a:defRPr sz="1800"/>
            </a:pPr>
            <a:r>
              <a:rPr sz="2800"/>
              <a:t>Brödtext nivå två</a:t>
            </a:r>
          </a:p>
          <a:p>
            <a:pPr lvl="2">
              <a:defRPr sz="1800"/>
            </a:pPr>
            <a:r>
              <a:rPr sz="2800"/>
              <a:t>Brödtext nivå tre</a:t>
            </a:r>
          </a:p>
          <a:p>
            <a:pPr lvl="3">
              <a:defRPr sz="1800"/>
            </a:pPr>
            <a:r>
              <a:rPr sz="2800"/>
              <a:t>Brödtext nivå fyra</a:t>
            </a:r>
          </a:p>
          <a:p>
            <a:pPr lvl="4">
              <a:defRPr sz="1800"/>
            </a:pPr>
            <a:r>
              <a:rPr sz="2800"/>
              <a:t>Brödtext nivå fem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Titeltext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Brödtext nivå fem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Brödtext nivå ett</a:t>
            </a:r>
          </a:p>
          <a:p>
            <a:pPr lvl="1">
              <a:defRPr sz="1800"/>
            </a:pPr>
            <a:r>
              <a:rPr sz="2800"/>
              <a:t>Brödtext nivå två</a:t>
            </a:r>
          </a:p>
          <a:p>
            <a:pPr lvl="2">
              <a:defRPr sz="1800"/>
            </a:pPr>
            <a:r>
              <a:rPr sz="2800"/>
              <a:t>Brödtext nivå tre</a:t>
            </a:r>
          </a:p>
          <a:p>
            <a:pPr lvl="3">
              <a:defRPr sz="1800"/>
            </a:pPr>
            <a:r>
              <a:rPr sz="2800"/>
              <a:t>Brödtext nivå fyra</a:t>
            </a:r>
          </a:p>
          <a:p>
            <a:pPr lvl="4">
              <a:defRPr sz="1800"/>
            </a:pPr>
            <a:r>
              <a:rPr sz="2800"/>
              <a:t>Brödtext nivå fem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Brödtext nivå ett</a:t>
            </a:r>
          </a:p>
          <a:p>
            <a:pPr lvl="1">
              <a:defRPr sz="1800" b="0"/>
            </a:pPr>
            <a:r>
              <a:rPr sz="2400" b="1"/>
              <a:t>Brödtext nivå två</a:t>
            </a:r>
          </a:p>
          <a:p>
            <a:pPr lvl="2">
              <a:defRPr sz="1800" b="0"/>
            </a:pPr>
            <a:r>
              <a:rPr sz="2400" b="1"/>
              <a:t>Brödtext nivå tre</a:t>
            </a:r>
          </a:p>
          <a:p>
            <a:pPr lvl="3">
              <a:defRPr sz="1800" b="0"/>
            </a:pPr>
            <a:r>
              <a:rPr sz="2400" b="1"/>
              <a:t>Brödtext nivå fyra</a:t>
            </a:r>
          </a:p>
          <a:p>
            <a:pPr lvl="4">
              <a:defRPr sz="1800" b="0"/>
            </a:pPr>
            <a:r>
              <a:rPr sz="2400" b="1"/>
              <a:t>Brödtext nivå fem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Titeltext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Brödtext nivå ett</a:t>
            </a:r>
          </a:p>
          <a:p>
            <a:pPr lvl="1">
              <a:defRPr sz="1800"/>
            </a:pPr>
            <a:r>
              <a:rPr sz="3200"/>
              <a:t>Brödtext nivå två</a:t>
            </a:r>
          </a:p>
          <a:p>
            <a:pPr lvl="2">
              <a:defRPr sz="1800"/>
            </a:pPr>
            <a:r>
              <a:rPr sz="3200"/>
              <a:t>Brödtext nivå tre</a:t>
            </a:r>
          </a:p>
          <a:p>
            <a:pPr lvl="3">
              <a:defRPr sz="1800"/>
            </a:pPr>
            <a:r>
              <a:rPr sz="3200"/>
              <a:t>Brödtext nivå fyra</a:t>
            </a:r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Titeltext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Brödtext nivå ett</a:t>
            </a:r>
          </a:p>
          <a:p>
            <a:pPr lvl="1">
              <a:defRPr sz="1800"/>
            </a:pPr>
            <a:r>
              <a:rPr sz="1600"/>
              <a:t>Brödtext nivå två</a:t>
            </a:r>
          </a:p>
          <a:p>
            <a:pPr lvl="2">
              <a:defRPr sz="1800"/>
            </a:pPr>
            <a:r>
              <a:rPr sz="1600"/>
              <a:t>Brödtext nivå tre</a:t>
            </a:r>
          </a:p>
          <a:p>
            <a:pPr lvl="3">
              <a:defRPr sz="1800"/>
            </a:pPr>
            <a:r>
              <a:rPr sz="1600"/>
              <a:t>Brödtext nivå fyra</a:t>
            </a:r>
          </a:p>
          <a:p>
            <a:pPr lvl="4">
              <a:defRPr sz="1800"/>
            </a:pPr>
            <a:r>
              <a:rPr sz="1600"/>
              <a:t>Brödtext nivå fem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Brödtext nivå ett</a:t>
            </a:r>
          </a:p>
          <a:p>
            <a:pPr lvl="1">
              <a:defRPr sz="1800"/>
            </a:pPr>
            <a:r>
              <a:rPr sz="2800"/>
              <a:t>Brödtext nivå två</a:t>
            </a:r>
          </a:p>
          <a:p>
            <a:pPr lvl="2">
              <a:defRPr sz="1800"/>
            </a:pPr>
            <a:r>
              <a:rPr sz="2800"/>
              <a:t>Brödtext nivå tre</a:t>
            </a:r>
          </a:p>
          <a:p>
            <a:pPr lvl="3">
              <a:defRPr sz="1800"/>
            </a:pPr>
            <a:r>
              <a:rPr sz="2800"/>
              <a:t>Brödtext nivå fyra</a:t>
            </a:r>
          </a:p>
          <a:p>
            <a:pPr lvl="4">
              <a:defRPr sz="1800"/>
            </a:pPr>
            <a:r>
              <a:rPr sz="2800"/>
              <a:t>Brödtext nivå fem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Brödtext nivå ett</a:t>
            </a:r>
          </a:p>
          <a:p>
            <a:pPr lvl="1">
              <a:defRPr sz="1800"/>
            </a:pPr>
            <a:r>
              <a:rPr sz="2800"/>
              <a:t>Brödtext nivå två</a:t>
            </a:r>
          </a:p>
          <a:p>
            <a:pPr lvl="2">
              <a:defRPr sz="1800"/>
            </a:pPr>
            <a:r>
              <a:rPr sz="2800"/>
              <a:t>Brödtext nivå tre</a:t>
            </a:r>
          </a:p>
          <a:p>
            <a:pPr lvl="3">
              <a:defRPr sz="1800"/>
            </a:pPr>
            <a:r>
              <a:rPr sz="2800"/>
              <a:t>Brödtext nivå fyra</a:t>
            </a:r>
          </a:p>
          <a:p>
            <a:pPr lvl="4">
              <a:defRPr sz="1800"/>
            </a:pPr>
            <a:r>
              <a:rPr sz="2800"/>
              <a:t>Brödtext nivå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8856" y="2168471"/>
            <a:ext cx="8914288" cy="2521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5">
            <a:extLst>
              <a:ext uri="{FF2B5EF4-FFF2-40B4-BE49-F238E27FC236}">
                <a16:creationId xmlns:a16="http://schemas.microsoft.com/office/drawing/2014/main" id="{97D7ADBB-7F39-CC27-ACED-5F0A0A61594F}"/>
              </a:ext>
            </a:extLst>
          </p:cNvPr>
          <p:cNvSpPr/>
          <p:nvPr/>
        </p:nvSpPr>
        <p:spPr>
          <a:xfrm>
            <a:off x="2619631" y="316943"/>
            <a:ext cx="6952737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lang="sv-SE" sz="2800" b="1" dirty="0"/>
              <a:t>Nycklar</a:t>
            </a:r>
            <a:br>
              <a:rPr sz="2800" b="1" dirty="0"/>
            </a:br>
            <a:br>
              <a:rPr sz="2800" b="1" dirty="0"/>
            </a:br>
            <a:endParaRPr sz="2800" b="1" dirty="0"/>
          </a:p>
          <a:p>
            <a:pPr lvl="0" algn="ctr">
              <a:buSzPct val="100000"/>
            </a:pPr>
            <a:r>
              <a:rPr lang="sv-SE" dirty="0"/>
              <a:t>  ?</a:t>
            </a:r>
          </a:p>
          <a:p>
            <a:pPr marL="285750" lvl="0" indent="-285750">
              <a:buSzPct val="100000"/>
              <a:buFont typeface="Arial"/>
              <a:buChar char="•"/>
            </a:pPr>
            <a:endParaRPr lang="sv-SE" dirty="0"/>
          </a:p>
          <a:p>
            <a:pPr lvl="0">
              <a:buSzPct val="100000"/>
            </a:pPr>
            <a:br>
              <a:rPr dirty="0"/>
            </a:br>
            <a:endParaRPr dirty="0"/>
          </a:p>
          <a:p>
            <a:pPr lvl="0">
              <a:buSzPct val="100000"/>
            </a:pPr>
            <a:br>
              <a:rPr dirty="0"/>
            </a:br>
            <a:endParaRPr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D1106BCF-EFB0-708F-B4ED-E6848E647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3" y="6240324"/>
            <a:ext cx="1584176" cy="4475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70271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>
            <a:extLst>
              <a:ext uri="{FF2B5EF4-FFF2-40B4-BE49-F238E27FC236}">
                <a16:creationId xmlns:a16="http://schemas.microsoft.com/office/drawing/2014/main" id="{8F851A64-4539-72B9-7737-FAEF059D61A9}"/>
              </a:ext>
            </a:extLst>
          </p:cNvPr>
          <p:cNvSpPr/>
          <p:nvPr/>
        </p:nvSpPr>
        <p:spPr>
          <a:xfrm>
            <a:off x="2619631" y="316943"/>
            <a:ext cx="6952737" cy="3016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lang="sv-SE" sz="2800" b="1" dirty="0"/>
              <a:t>Wc och duschvagn</a:t>
            </a:r>
            <a:endParaRPr sz="2800" b="1" dirty="0"/>
          </a:p>
          <a:p>
            <a:pPr lvl="0" algn="ctr">
              <a:buSzPct val="100000"/>
            </a:pPr>
            <a:endParaRPr lang="sv-SE" dirty="0"/>
          </a:p>
          <a:p>
            <a:pPr lvl="0" algn="ctr">
              <a:buSzPct val="100000"/>
            </a:pPr>
            <a:r>
              <a:rPr lang="sv-SE" dirty="0"/>
              <a:t>Nyckel lämnas ut i samband med att vi stänger av avloppet i er lägenhet</a:t>
            </a:r>
          </a:p>
          <a:p>
            <a:pPr lvl="0" algn="ctr">
              <a:buSzPct val="100000"/>
            </a:pPr>
            <a:r>
              <a:rPr lang="sv-SE" dirty="0"/>
              <a:t>Nyckel återlämnas i samband med färdigt arbete i avsedd postlåda eller direkt till personal på plats</a:t>
            </a:r>
          </a:p>
          <a:p>
            <a:pPr marL="285750" lvl="0" indent="-285750">
              <a:buSzPct val="100000"/>
              <a:buFont typeface="Arial"/>
              <a:buChar char="•"/>
            </a:pPr>
            <a:endParaRPr lang="sv-SE" dirty="0"/>
          </a:p>
          <a:p>
            <a:pPr lvl="0">
              <a:buSzPct val="100000"/>
            </a:pPr>
            <a:br>
              <a:rPr dirty="0"/>
            </a:br>
            <a:endParaRPr dirty="0"/>
          </a:p>
          <a:p>
            <a:pPr lvl="0">
              <a:buSzPct val="100000"/>
            </a:pPr>
            <a:br>
              <a:rPr dirty="0"/>
            </a:br>
            <a:endParaRPr dirty="0"/>
          </a:p>
        </p:txBody>
      </p:sp>
      <p:pic>
        <p:nvPicPr>
          <p:cNvPr id="6" name="Bildobjekt 5" descr="En bild som visar utomhus, släpkärra, mark, grind&#10;&#10;Automatiskt genererad beskrivning">
            <a:extLst>
              <a:ext uri="{FF2B5EF4-FFF2-40B4-BE49-F238E27FC236}">
                <a16:creationId xmlns:a16="http://schemas.microsoft.com/office/drawing/2014/main" id="{F0F87A56-89B9-F1C8-47B5-DAA1A08F9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28" y="1960229"/>
            <a:ext cx="9502942" cy="4280095"/>
          </a:xfrm>
          <a:prstGeom prst="rect">
            <a:avLst/>
          </a:prstGeom>
        </p:spPr>
      </p:pic>
      <p:pic>
        <p:nvPicPr>
          <p:cNvPr id="2" name="image2.png">
            <a:extLst>
              <a:ext uri="{FF2B5EF4-FFF2-40B4-BE49-F238E27FC236}">
                <a16:creationId xmlns:a16="http://schemas.microsoft.com/office/drawing/2014/main" id="{F4677FE3-ADB2-3466-BEFC-FF00816A61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3" y="6240324"/>
            <a:ext cx="1584176" cy="4475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73749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3" y="6240324"/>
            <a:ext cx="1584176" cy="4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FBEA8D-E0E0-506C-6F6A-1B11E280B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0030"/>
            <a:ext cx="10515600" cy="5850294"/>
          </a:xfrm>
        </p:spPr>
        <p:txBody>
          <a:bodyPr>
            <a:normAutofit fontScale="32500" lnSpcReduction="20000"/>
          </a:bodyPr>
          <a:lstStyle/>
          <a:p>
            <a:pPr marL="221615" marR="899795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sv-SE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00430" marR="899795" indent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sv-SE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Frågor och svar</a:t>
            </a:r>
            <a:endParaRPr lang="sv-SE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71930" marR="899795" indent="-571500" algn="l">
              <a:lnSpc>
                <a:spcPct val="106000"/>
              </a:lnSpc>
              <a:spcAft>
                <a:spcPts val="800"/>
              </a:spcAft>
            </a:pPr>
            <a:r>
              <a:rPr lang="sv-S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Fråga: kan man vara hemma under tiden ni arbetar hos mig?</a:t>
            </a:r>
            <a:endParaRPr lang="sv-SE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71930" marR="899795" indent="-571500" algn="l">
              <a:lnSpc>
                <a:spcPct val="106000"/>
              </a:lnSpc>
              <a:spcAft>
                <a:spcPts val="800"/>
              </a:spcAft>
            </a:pPr>
            <a: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Svar: Ja, </a:t>
            </a:r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torr-wc finns att hyra samt wc-duschvagn kommer att finnas på plats. </a:t>
            </a:r>
          </a:p>
          <a:p>
            <a:pPr marL="1471930" marR="899795" indent="-571500" algn="l">
              <a:lnSpc>
                <a:spcPct val="106000"/>
              </a:lnSpc>
              <a:spcAft>
                <a:spcPts val="800"/>
              </a:spcAft>
            </a:pPr>
            <a:r>
              <a:rPr lang="sv-S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Fråga: Kommer ni att använda elen hemma hos mig?</a:t>
            </a:r>
            <a:endParaRPr lang="sv-SE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71930" marR="899795" indent="-571500" algn="l">
              <a:lnSpc>
                <a:spcPct val="106000"/>
              </a:lnSpc>
              <a:spcAft>
                <a:spcPts val="800"/>
              </a:spcAft>
            </a:pPr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Svar: Ja det kommer vi att behöva göra. Det är inga mängder vi pratar om utan är en förutsättning för att kunna låsa och stänga dörrar och slippa dra elkabel till varje </a:t>
            </a:r>
            <a:r>
              <a:rPr lang="sv-SE"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lgh</a:t>
            </a:r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471930" marR="899795" indent="-571500" algn="l">
              <a:lnSpc>
                <a:spcPct val="106000"/>
              </a:lnSpc>
              <a:spcAft>
                <a:spcPts val="800"/>
              </a:spcAft>
            </a:pPr>
            <a:r>
              <a:rPr lang="sv-S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Fråga: Kan mitt husdjur vara hemma under tiden ni arbetar hos mig?</a:t>
            </a:r>
            <a:endParaRPr lang="sv-SE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71930" marR="899795" indent="-571500" algn="l">
              <a:lnSpc>
                <a:spcPct val="106000"/>
              </a:lnSpc>
              <a:spcAft>
                <a:spcPts val="800"/>
              </a:spcAft>
            </a:pPr>
            <a: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Svar: Ja, sätt gärna upp en lapp på dörren och prata med personalen på plats att det finns husdjur i lägenheten.</a:t>
            </a:r>
          </a:p>
          <a:p>
            <a:pPr marL="1471930" marR="899795" indent="-571500" algn="l">
              <a:lnSpc>
                <a:spcPct val="106000"/>
              </a:lnSpc>
              <a:spcAft>
                <a:spcPts val="800"/>
              </a:spcAft>
            </a:pPr>
            <a:r>
              <a:rPr lang="sv-S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Fråga: Kommer ni vara inne i lägenheten hela dagarna?</a:t>
            </a:r>
            <a:endParaRPr lang="sv-SE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43330" marR="1619885" indent="-571500" algn="l">
              <a:lnSpc>
                <a:spcPct val="106000"/>
              </a:lnSpc>
              <a:spcAft>
                <a:spcPts val="800"/>
              </a:spcAft>
            </a:pPr>
            <a: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Svar: Nej, vi kommer att komma vid olika tillfällen, det är svårt att säga exakt när vi kommer att arbeta i just er lägenhet.</a:t>
            </a:r>
            <a:endParaRPr lang="sv-S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43330" marR="1619885" indent="-571500" algn="l">
              <a:lnSpc>
                <a:spcPct val="106000"/>
              </a:lnSpc>
              <a:spcAft>
                <a:spcPts val="800"/>
              </a:spcAft>
            </a:pPr>
            <a:r>
              <a:rPr lang="sv-S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Fråga: Kan man använda avloppet under tiden ni arbetar hos mig?</a:t>
            </a:r>
            <a:endParaRPr lang="sv-SE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43330" marR="1619885" indent="-571500" algn="l">
              <a:lnSpc>
                <a:spcPct val="106000"/>
              </a:lnSpc>
              <a:spcAft>
                <a:spcPts val="800"/>
              </a:spcAft>
            </a:pPr>
            <a: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Svar: Nej, man får inte spola i kök eller badrum under aviserade tider och datum! </a:t>
            </a:r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äller äve</a:t>
            </a:r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kvällar och helger som berörs under den aviserade tiden.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B3CA5-B9D2-3184-9EAE-1DF7423B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Vilka är vi?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2E6C82-BF91-7CD1-CB77-E7928489F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3901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Svensk Röranalys – Grundades 2001 </a:t>
            </a:r>
          </a:p>
          <a:p>
            <a:pPr marL="0" indent="0">
              <a:buNone/>
            </a:pPr>
            <a:r>
              <a:rPr lang="sv-SE" dirty="0"/>
              <a:t>Ingår i en koncern som heter Röranalys i Sverige</a:t>
            </a:r>
          </a:p>
          <a:p>
            <a:pPr marL="0" indent="0">
              <a:buNone/>
            </a:pPr>
            <a:r>
              <a:rPr lang="sv-SE" dirty="0"/>
              <a:t>-I koncernen finns 5 bolag</a:t>
            </a:r>
          </a:p>
          <a:p>
            <a:pPr marL="0" indent="0">
              <a:buNone/>
            </a:pPr>
            <a:r>
              <a:rPr lang="sv-SE" dirty="0"/>
              <a:t>Svensk Röranalys har ca 75 anställda, inom både service och projekt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481D3381-F203-9C02-F2D2-621027F34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12" y="3941762"/>
            <a:ext cx="6819080" cy="1256392"/>
          </a:xfrm>
          <a:prstGeom prst="rect">
            <a:avLst/>
          </a:prstGeom>
        </p:spPr>
      </p:pic>
      <p:pic>
        <p:nvPicPr>
          <p:cNvPr id="6" name="Bildobjekt 5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F24F86AE-F9F9-CD91-415B-FD5CB2272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03" y="5398307"/>
            <a:ext cx="1557472" cy="1229506"/>
          </a:xfrm>
          <a:prstGeom prst="rect">
            <a:avLst/>
          </a:prstGeom>
        </p:spPr>
      </p:pic>
      <p:pic>
        <p:nvPicPr>
          <p:cNvPr id="8" name="Bildobjekt 7" descr="En bild som visar text, Grafik, Teckensnitt, grafisk design&#10;&#10;Automatiskt genererad beskrivning">
            <a:extLst>
              <a:ext uri="{FF2B5EF4-FFF2-40B4-BE49-F238E27FC236}">
                <a16:creationId xmlns:a16="http://schemas.microsoft.com/office/drawing/2014/main" id="{A37DF680-2FDA-AED7-2A64-A7C31260CD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88" y="5476477"/>
            <a:ext cx="1171147" cy="1028601"/>
          </a:xfrm>
          <a:prstGeom prst="rect">
            <a:avLst/>
          </a:prstGeom>
        </p:spPr>
      </p:pic>
      <p:pic>
        <p:nvPicPr>
          <p:cNvPr id="10" name="Bildobjekt 9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F1A7836B-9D2D-F191-B94A-6A0B0CE6F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0" y="5193162"/>
            <a:ext cx="2436330" cy="1639796"/>
          </a:xfrm>
          <a:prstGeom prst="rect">
            <a:avLst/>
          </a:prstGeom>
        </p:spPr>
      </p:pic>
      <p:pic>
        <p:nvPicPr>
          <p:cNvPr id="12" name="Bildobjekt 11" descr="En bild som visar text, Teckensnitt, logotyp, Grafik&#10;&#10;Automatiskt genererad beskrivning">
            <a:extLst>
              <a:ext uri="{FF2B5EF4-FFF2-40B4-BE49-F238E27FC236}">
                <a16:creationId xmlns:a16="http://schemas.microsoft.com/office/drawing/2014/main" id="{FD3A8905-1C49-BCDF-BC6A-E6ADEF875E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21" y="5658359"/>
            <a:ext cx="2866790" cy="862984"/>
          </a:xfrm>
          <a:prstGeom prst="rect">
            <a:avLst/>
          </a:prstGeom>
        </p:spPr>
      </p:pic>
      <p:pic>
        <p:nvPicPr>
          <p:cNvPr id="14" name="Bildobjekt 13" descr="En bild som visar text, Grafik, grafisk design, logotyp&#10;&#10;Automatiskt genererad beskrivning">
            <a:extLst>
              <a:ext uri="{FF2B5EF4-FFF2-40B4-BE49-F238E27FC236}">
                <a16:creationId xmlns:a16="http://schemas.microsoft.com/office/drawing/2014/main" id="{C5462332-36B6-E3E3-9FE8-794CF0BD36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9" y="5709533"/>
            <a:ext cx="2874273" cy="8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957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3" y="6240324"/>
            <a:ext cx="1584176" cy="4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1174733" y="489067"/>
            <a:ext cx="695273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pPr lvl="0">
              <a:defRPr sz="1800" b="0"/>
            </a:pPr>
            <a:r>
              <a:rPr sz="2800" b="1"/>
              <a:t>Teknik</a:t>
            </a:r>
          </a:p>
        </p:txBody>
      </p:sp>
      <p:pic>
        <p:nvPicPr>
          <p:cNvPr id="54" name="image4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41730" y="1374937"/>
            <a:ext cx="2924898" cy="219367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-2332914" y="1054209"/>
            <a:ext cx="950693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lang="sv-SE" sz="1200" dirty="0"/>
              <a:t>				                  </a:t>
            </a:r>
            <a:r>
              <a:rPr sz="1200" dirty="0" err="1"/>
              <a:t>Rengöring</a:t>
            </a:r>
            <a:r>
              <a:rPr sz="1200" dirty="0"/>
              <a:t>			</a:t>
            </a:r>
            <a:r>
              <a:rPr lang="sv-SE" sz="1200" dirty="0"/>
              <a:t>   	</a:t>
            </a:r>
            <a:r>
              <a:rPr sz="1200" dirty="0"/>
              <a:t>	</a:t>
            </a:r>
          </a:p>
        </p:txBody>
      </p:sp>
      <p:pic>
        <p:nvPicPr>
          <p:cNvPr id="8" name="Bildobjekt 7" descr="En bild som visar mat, Snabbmat, diskho, inomhus&#10;&#10;Automatiskt genererad beskrivning">
            <a:extLst>
              <a:ext uri="{FF2B5EF4-FFF2-40B4-BE49-F238E27FC236}">
                <a16:creationId xmlns:a16="http://schemas.microsoft.com/office/drawing/2014/main" id="{05085C86-373B-B4A5-DC8B-9681529866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91" y="1331208"/>
            <a:ext cx="3428066" cy="4570754"/>
          </a:xfrm>
          <a:prstGeom prst="rect">
            <a:avLst/>
          </a:prstGeom>
        </p:spPr>
      </p:pic>
      <p:pic>
        <p:nvPicPr>
          <p:cNvPr id="12" name="Bildobjekt 11" descr="En bild som visar hål, grotta, natur, mark&#10;&#10;Automatiskt genererad beskrivning">
            <a:extLst>
              <a:ext uri="{FF2B5EF4-FFF2-40B4-BE49-F238E27FC236}">
                <a16:creationId xmlns:a16="http://schemas.microsoft.com/office/drawing/2014/main" id="{045E396E-4E50-452A-FF74-4A4A145E3C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45" y="1331209"/>
            <a:ext cx="3428066" cy="45707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ckensnitt, Grafik, grafisk design, logotyp&#10;&#10;Automatiskt genererad beskrivning">
            <a:extLst>
              <a:ext uri="{FF2B5EF4-FFF2-40B4-BE49-F238E27FC236}">
                <a16:creationId xmlns:a16="http://schemas.microsoft.com/office/drawing/2014/main" id="{79D99CA0-5F4F-1CE5-0C13-E8B18B589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0" y="676907"/>
            <a:ext cx="3077961" cy="1754041"/>
          </a:xfrm>
          <a:prstGeom prst="rect">
            <a:avLst/>
          </a:prstGeom>
        </p:spPr>
      </p:pic>
      <p:pic>
        <p:nvPicPr>
          <p:cNvPr id="5" name="Bildobjekt 4" descr="En bild som visar Rektangel, design&#10;&#10;Automatiskt genererad beskrivning">
            <a:extLst>
              <a:ext uri="{FF2B5EF4-FFF2-40B4-BE49-F238E27FC236}">
                <a16:creationId xmlns:a16="http://schemas.microsoft.com/office/drawing/2014/main" id="{FAC2AB20-5386-DA79-F3A9-AB484353E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87" y="299753"/>
            <a:ext cx="1648328" cy="3233392"/>
          </a:xfrm>
          <a:prstGeom prst="rect">
            <a:avLst/>
          </a:prstGeom>
        </p:spPr>
      </p:pic>
      <p:pic>
        <p:nvPicPr>
          <p:cNvPr id="8" name="Bildobjekt 7" descr="En bild som visar design, text, Rektangel, konst&#10;&#10;Automatiskt genererad beskrivning">
            <a:extLst>
              <a:ext uri="{FF2B5EF4-FFF2-40B4-BE49-F238E27FC236}">
                <a16:creationId xmlns:a16="http://schemas.microsoft.com/office/drawing/2014/main" id="{0E31861D-C651-A1F6-7F78-59E58C83CE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42" y="299749"/>
            <a:ext cx="1648008" cy="3233396"/>
          </a:xfrm>
          <a:prstGeom prst="rect">
            <a:avLst/>
          </a:prstGeom>
        </p:spPr>
      </p:pic>
      <p:pic>
        <p:nvPicPr>
          <p:cNvPr id="9" name="Bildobjekt 8" descr="En bild som visar design, Rektangel, text, konst&#10;&#10;Automatiskt genererad beskrivning">
            <a:extLst>
              <a:ext uri="{FF2B5EF4-FFF2-40B4-BE49-F238E27FC236}">
                <a16:creationId xmlns:a16="http://schemas.microsoft.com/office/drawing/2014/main" id="{B110C9A8-1952-D7A5-7D04-535F841F38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41" y="299753"/>
            <a:ext cx="1648328" cy="3234021"/>
          </a:xfrm>
          <a:prstGeom prst="rect">
            <a:avLst/>
          </a:prstGeom>
        </p:spPr>
      </p:pic>
      <p:pic>
        <p:nvPicPr>
          <p:cNvPr id="10" name="Bildobjekt 9" descr="En bild som visar Rektangel, design, konst&#10;&#10;Automatiskt genererad beskrivning">
            <a:extLst>
              <a:ext uri="{FF2B5EF4-FFF2-40B4-BE49-F238E27FC236}">
                <a16:creationId xmlns:a16="http://schemas.microsoft.com/office/drawing/2014/main" id="{D698A04C-8AAA-BA15-1C5D-CEE7BD3652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90" y="299753"/>
            <a:ext cx="1648007" cy="323339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A632AF9-E035-6726-F390-B16E74B8D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351" y="3865430"/>
            <a:ext cx="3390730" cy="256222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7A493805-2087-319A-21BE-5FC3D0F77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882" y="3867150"/>
            <a:ext cx="3390729" cy="256050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AD21AEC-5C5E-E17C-C991-233726C860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3374" y="3865430"/>
            <a:ext cx="3643825" cy="25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996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64B45A-060F-29D8-946A-F4697CED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Hur vi jobbar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2297E0-0154-78F9-1B7F-F99FF5719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2000" b="1" u="sng" dirty="0"/>
              <a:t>Täckning</a:t>
            </a:r>
            <a:r>
              <a:rPr lang="sv-SE" sz="2000" dirty="0"/>
              <a:t> – Täckning med täckpapp på golv in till åtkomstpunkterna, samt runt de åtkomstpunkterna vi ska jobba ifrån.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b="1" u="sng" dirty="0"/>
              <a:t>Rengöring</a:t>
            </a:r>
            <a:r>
              <a:rPr lang="sv-SE" sz="2000" dirty="0"/>
              <a:t> – Mekanisk rengöring från golvnivå till översta lägenhet samt alla förgreningar till respektive lägenhet.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u="sng" dirty="0"/>
              <a:t>Dokumentering</a:t>
            </a:r>
            <a:r>
              <a:rPr lang="sv-SE" sz="2000" dirty="0"/>
              <a:t> – För att få fram mått samt antal gren och eventuella avvikelser från ritning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u="sng" dirty="0"/>
              <a:t>Relining </a:t>
            </a:r>
            <a:r>
              <a:rPr lang="sv-SE" sz="2000" dirty="0"/>
              <a:t>– Relining med strumpmetoden nedifrån och upp för att få korrekt överlapp utan skarvar i flödesriktningen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u="sng" dirty="0"/>
              <a:t>Dokumentering</a:t>
            </a:r>
            <a:r>
              <a:rPr lang="sv-SE" sz="2000" dirty="0"/>
              <a:t> – Kontroll att reliningen blev korrekt monterad och allt ser bra ut inuti det nya röret.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u="sng" dirty="0"/>
              <a:t>Återställning</a:t>
            </a:r>
            <a:r>
              <a:rPr lang="sv-SE" sz="2000" dirty="0"/>
              <a:t> – återmontering ifall vi behövt tagit bort något vid åtkomstpunkterna.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u="sng" dirty="0"/>
              <a:t>Städning</a:t>
            </a:r>
            <a:r>
              <a:rPr lang="sv-SE" sz="2000" dirty="0"/>
              <a:t> – Ta bort täckpapp och se till att det är städat när vi lämnar lägenheten och har utfört arbetet färdigt. </a:t>
            </a:r>
          </a:p>
        </p:txBody>
      </p:sp>
    </p:spTree>
    <p:extLst>
      <p:ext uri="{BB962C8B-B14F-4D97-AF65-F5344CB8AC3E}">
        <p14:creationId xmlns:p14="http://schemas.microsoft.com/office/powerpoint/2010/main" val="13145156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3" y="6240324"/>
            <a:ext cx="1584176" cy="4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1795848" y="708614"/>
            <a:ext cx="860030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lang="sv-SE" sz="2800" b="1" dirty="0"/>
              <a:t>Preliminär tidsplan</a:t>
            </a:r>
          </a:p>
          <a:p>
            <a:pPr lvl="0" algn="ctr"/>
            <a:endParaRPr lang="sv-SE" sz="2800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3A05BA-5CAD-07F5-4682-0E361984E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7256"/>
            <a:ext cx="12192000" cy="35434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E886FAB7-8744-F33C-5D98-D5C532E01D1D}"/>
              </a:ext>
            </a:extLst>
          </p:cNvPr>
          <p:cNvSpPr txBox="1"/>
          <p:nvPr/>
        </p:nvSpPr>
        <p:spPr>
          <a:xfrm>
            <a:off x="1534690" y="590763"/>
            <a:ext cx="9451267" cy="5355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v-SE" b="1" u="sng" dirty="0"/>
              <a:t>Port 16,</a:t>
            </a:r>
          </a:p>
          <a:p>
            <a:r>
              <a:rPr lang="sv-SE" dirty="0"/>
              <a:t>Förarbete bottenplatta v.13-14,  </a:t>
            </a:r>
          </a:p>
          <a:p>
            <a:r>
              <a:rPr lang="sv-SE" dirty="0"/>
              <a:t>Preliminär relining av bottenplattan samt bottenlägenheter v.15-20,</a:t>
            </a:r>
          </a:p>
          <a:p>
            <a:r>
              <a:rPr lang="sv-SE" dirty="0"/>
              <a:t>Relining av stammar v.11-14</a:t>
            </a:r>
          </a:p>
          <a:p>
            <a:r>
              <a:rPr lang="sv-SE" b="1" u="sng" dirty="0"/>
              <a:t>Port 14</a:t>
            </a:r>
            <a:r>
              <a:rPr lang="sv-SE" dirty="0"/>
              <a:t>, </a:t>
            </a:r>
          </a:p>
          <a:p>
            <a:r>
              <a:rPr lang="sv-SE" dirty="0"/>
              <a:t>Byte av rör i kulvert och eventuell relining genom bjälklag v.6-7, </a:t>
            </a:r>
          </a:p>
          <a:p>
            <a:r>
              <a:rPr lang="sv-SE" dirty="0"/>
              <a:t>Relining av Stammar och bottenlägenheter v.19-22</a:t>
            </a:r>
          </a:p>
          <a:p>
            <a:r>
              <a:rPr lang="sv-SE" b="1" u="sng" dirty="0"/>
              <a:t>Port 12</a:t>
            </a:r>
            <a:r>
              <a:rPr lang="sv-SE" dirty="0"/>
              <a:t>,</a:t>
            </a:r>
          </a:p>
          <a:p>
            <a:r>
              <a:rPr lang="sv-SE" dirty="0"/>
              <a:t>Förarbete bottenplatta v.2-3</a:t>
            </a:r>
          </a:p>
          <a:p>
            <a:r>
              <a:rPr lang="sv-SE" dirty="0"/>
              <a:t>Relining bottenplatta V.6-13</a:t>
            </a:r>
          </a:p>
          <a:p>
            <a:r>
              <a:rPr lang="sv-SE" dirty="0"/>
              <a:t>Relining av stammar samt bottenlägenheter v.15-18</a:t>
            </a:r>
          </a:p>
          <a:p>
            <a:r>
              <a:rPr lang="sv-SE" b="1" u="sng" dirty="0"/>
              <a:t>Port 10,</a:t>
            </a:r>
          </a:p>
          <a:p>
            <a:r>
              <a:rPr lang="sv-SE" dirty="0"/>
              <a:t>Förarbete bottenplatta v.12,  </a:t>
            </a:r>
          </a:p>
          <a:p>
            <a:r>
              <a:rPr lang="sv-SE" dirty="0"/>
              <a:t>Relining bottenplatta v.15-21, </a:t>
            </a:r>
          </a:p>
          <a:p>
            <a:r>
              <a:rPr lang="sv-SE" dirty="0"/>
              <a:t>Relining av stammar samt bottenlägenheter v.11-14</a:t>
            </a:r>
          </a:p>
          <a:p>
            <a:r>
              <a:rPr lang="sv-SE" b="1" u="sng" dirty="0"/>
              <a:t>Port 8, </a:t>
            </a:r>
          </a:p>
          <a:p>
            <a:r>
              <a:rPr lang="sv-SE" dirty="0"/>
              <a:t>Förarbete bottenplatta v.10 ,</a:t>
            </a:r>
          </a:p>
          <a:p>
            <a:r>
              <a:rPr lang="sv-SE" dirty="0"/>
              <a:t>Relining av bottenplatta v.12-16, </a:t>
            </a:r>
          </a:p>
          <a:p>
            <a:r>
              <a:rPr lang="sv-SE" dirty="0"/>
              <a:t>Relining av stammar och bottenlägenheter v.7-10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B18EAD1-8607-BAB3-3E12-DB984D1EC7BB}"/>
              </a:ext>
            </a:extLst>
          </p:cNvPr>
          <p:cNvSpPr txBox="1"/>
          <p:nvPr/>
        </p:nvSpPr>
        <p:spPr>
          <a:xfrm>
            <a:off x="4368068" y="359932"/>
            <a:ext cx="26116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Preliminär Planering</a:t>
            </a:r>
          </a:p>
        </p:txBody>
      </p:sp>
      <p:pic>
        <p:nvPicPr>
          <p:cNvPr id="5" name="image2.png">
            <a:extLst>
              <a:ext uri="{FF2B5EF4-FFF2-40B4-BE49-F238E27FC236}">
                <a16:creationId xmlns:a16="http://schemas.microsoft.com/office/drawing/2014/main" id="{FE8AECFC-28B2-15FF-F66D-5BF7FAA982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3" y="6240324"/>
            <a:ext cx="1584176" cy="4475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86925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3" y="6240324"/>
            <a:ext cx="1584176" cy="4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2356022" y="1366897"/>
            <a:ext cx="7479956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800" b="1" dirty="0" err="1"/>
              <a:t>Avisering</a:t>
            </a:r>
            <a:br>
              <a:rPr sz="2800" b="1" dirty="0"/>
            </a:br>
            <a:endParaRPr lang="sv-SE" dirty="0"/>
          </a:p>
          <a:p>
            <a:pPr lvl="0" algn="ctr"/>
            <a:r>
              <a:rPr lang="sv-SE" dirty="0"/>
              <a:t>	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sv-SE" dirty="0"/>
              <a:t>Avisering när vi är klara kommer att lämnas till respektive lägenhet i samband med avslutat arbete. 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sv-SE" dirty="0"/>
              <a:t>Lappar som förtydligar att stammen är avstängd kommer att sättas upp i anslutning till WC, Handfat, diskho etc. </a:t>
            </a:r>
            <a:br>
              <a:rPr dirty="0"/>
            </a:br>
            <a:endParaRPr lang="sv-SE" dirty="0"/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sv-SE" dirty="0"/>
              <a:t>Föravisering får ut senast 4 veckor innan start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sv-SE" dirty="0"/>
              <a:t>Ytterligare avisering brukar gå ut ca 2 veckor </a:t>
            </a:r>
            <a:r>
              <a:rPr lang="sv-SE"/>
              <a:t>innan start. </a:t>
            </a:r>
            <a:br>
              <a:rPr dirty="0"/>
            </a:b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3" y="6240324"/>
            <a:ext cx="1584176" cy="4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2619631" y="316943"/>
            <a:ext cx="6952737" cy="7725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lang="sv-SE" sz="2800" b="1" dirty="0"/>
              <a:t>Allmän information</a:t>
            </a:r>
            <a:endParaRPr sz="2800" b="1" dirty="0"/>
          </a:p>
          <a:p>
            <a:pPr marL="285750" lvl="0" indent="-285750">
              <a:buSzPct val="100000"/>
              <a:buFont typeface="Arial"/>
              <a:buChar char="•"/>
            </a:pPr>
            <a:r>
              <a:rPr lang="sv-SE" dirty="0"/>
              <a:t>Möjlighet att hyra en torr-wc (pellets) finns. </a:t>
            </a:r>
          </a:p>
          <a:p>
            <a:pPr marL="285750" lvl="0" indent="-285750">
              <a:buSzPct val="100000"/>
              <a:buFont typeface="Arial"/>
              <a:buChar char="•"/>
            </a:pPr>
            <a:endParaRPr lang="sv-SE" dirty="0"/>
          </a:p>
          <a:p>
            <a:pPr marL="285750" lvl="0" indent="-285750">
              <a:buSzPct val="100000"/>
              <a:buFont typeface="Arial"/>
              <a:buChar char="•"/>
            </a:pPr>
            <a:r>
              <a:rPr lang="sv-SE" dirty="0"/>
              <a:t>WC/Duschvagn kommer finnas </a:t>
            </a:r>
            <a:br>
              <a:rPr dirty="0"/>
            </a:br>
            <a:endParaRPr dirty="0"/>
          </a:p>
          <a:p>
            <a:pPr marL="285750" lvl="0" indent="-285750">
              <a:buSzPct val="100000"/>
              <a:buFont typeface="Arial"/>
              <a:buChar char="•"/>
            </a:pPr>
            <a:r>
              <a:rPr lang="sv-SE" dirty="0"/>
              <a:t>Vatten stängs inte av, man kan ta vatten men ej hälla ut det i avloppet. Avloppet kan ej användas under hela perioden som det är avstängt.</a:t>
            </a:r>
          </a:p>
          <a:p>
            <a:pPr marL="285750" lvl="0" indent="-285750">
              <a:buSzPct val="100000"/>
              <a:buFont typeface="Arial"/>
              <a:buChar char="•"/>
            </a:pPr>
            <a:endParaRPr lang="sv-SE" dirty="0"/>
          </a:p>
          <a:p>
            <a:pPr marL="285750" lvl="0" indent="-285750">
              <a:buSzPct val="100000"/>
              <a:buFont typeface="Arial"/>
              <a:buChar char="•"/>
            </a:pPr>
            <a:r>
              <a:rPr lang="sv-SE" dirty="0"/>
              <a:t>Vi arbetar normalt måndag – fredag, 07.00-16 . Arbete inne i lägenhet startar tidigast 07.30. Avvikande arbetstider kommuniceras separat i de fall.</a:t>
            </a:r>
          </a:p>
          <a:p>
            <a:pPr lvl="0">
              <a:buSzPct val="100000"/>
            </a:pPr>
            <a:endParaRPr lang="sv-SE" dirty="0"/>
          </a:p>
          <a:p>
            <a:pPr marL="285750" lvl="0" indent="-285750">
              <a:buSzPct val="100000"/>
              <a:buFont typeface="Arial"/>
              <a:buChar char="•"/>
            </a:pPr>
            <a:r>
              <a:rPr lang="sv-SE" dirty="0"/>
              <a:t>Avloppet är avstängt under hela tiden som ni blivit aviserade</a:t>
            </a:r>
          </a:p>
          <a:p>
            <a:pPr marL="285750" lvl="0" indent="-285750">
              <a:buSzPct val="100000"/>
              <a:buFont typeface="Arial"/>
              <a:buChar char="•"/>
            </a:pPr>
            <a:endParaRPr lang="sv-SE" dirty="0"/>
          </a:p>
          <a:p>
            <a:pPr marL="285750" lvl="0" indent="-285750">
              <a:buSzPct val="100000"/>
              <a:buFont typeface="Arial"/>
              <a:buChar char="•"/>
            </a:pPr>
            <a:r>
              <a:rPr lang="sv-SE" dirty="0"/>
              <a:t>Bottenlägenheter är de som kommer bli mest berörda och där vi kan behöva jobba mer under perioden för relining. </a:t>
            </a:r>
            <a:br>
              <a:rPr lang="sv-SE" dirty="0"/>
            </a:br>
            <a:r>
              <a:rPr lang="sv-SE" dirty="0"/>
              <a:t>Samma gäller även de lägenheter som är högst upp i höghusen. </a:t>
            </a:r>
          </a:p>
          <a:p>
            <a:pPr marL="285750" lvl="0" indent="-285750">
              <a:buSzPct val="100000"/>
              <a:buFont typeface="Arial"/>
              <a:buChar char="•"/>
            </a:pPr>
            <a:endParaRPr lang="sv-SE" dirty="0"/>
          </a:p>
          <a:p>
            <a:pPr marL="285750" lvl="0" indent="-285750">
              <a:buSzPct val="100000"/>
              <a:buFont typeface="Arial"/>
              <a:buChar char="•"/>
            </a:pPr>
            <a:r>
              <a:rPr lang="sv-SE" dirty="0"/>
              <a:t>Upptag kan behöva göras för åtkomst till stam. Normalt brukar vi återmontera med en 30x50 lucka. </a:t>
            </a:r>
          </a:p>
          <a:p>
            <a:pPr lvl="0">
              <a:buSzPct val="100000"/>
            </a:pPr>
            <a:endParaRPr lang="sv-SE" dirty="0"/>
          </a:p>
          <a:p>
            <a:pPr marL="285750" lvl="0" indent="-285750">
              <a:buSzPct val="100000"/>
              <a:buFont typeface="Arial"/>
              <a:buChar char="•"/>
            </a:pPr>
            <a:endParaRPr lang="sv-SE" dirty="0"/>
          </a:p>
          <a:p>
            <a:pPr lvl="0">
              <a:buSzPct val="100000"/>
            </a:pPr>
            <a:br>
              <a:rPr dirty="0"/>
            </a:br>
            <a:endParaRPr dirty="0"/>
          </a:p>
          <a:p>
            <a:pPr lvl="0">
              <a:buSzPct val="100000"/>
            </a:pP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184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91FB17B9760E4BAEE97ACA0B5D90CD" ma:contentTypeVersion="11" ma:contentTypeDescription="Skapa ett nytt dokument." ma:contentTypeScope="" ma:versionID="fd8fde4b489148147639cbff94796654">
  <xsd:schema xmlns:xsd="http://www.w3.org/2001/XMLSchema" xmlns:xs="http://www.w3.org/2001/XMLSchema" xmlns:p="http://schemas.microsoft.com/office/2006/metadata/properties" xmlns:ns2="f7e82333-3583-4e85-ac1c-bb6140e9c840" xmlns:ns3="b34b705c-b57f-4a7d-97fb-cbe97242c171" targetNamespace="http://schemas.microsoft.com/office/2006/metadata/properties" ma:root="true" ma:fieldsID="62c1f399f7085daaf32881fe3e9ddd7e" ns2:_="" ns3:_="">
    <xsd:import namespace="f7e82333-3583-4e85-ac1c-bb6140e9c840"/>
    <xsd:import namespace="b34b705c-b57f-4a7d-97fb-cbe97242c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82333-3583-4e85-ac1c-bb6140e9c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8e42dcec-95cb-4398-8325-909c4d078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b705c-b57f-4a7d-97fb-cbe97242c17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c53c53-70cf-4472-8837-bd20419844c3}" ma:internalName="TaxCatchAll" ma:showField="CatchAllData" ma:web="b34b705c-b57f-4a7d-97fb-cbe97242c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e82333-3583-4e85-ac1c-bb6140e9c840">
      <Terms xmlns="http://schemas.microsoft.com/office/infopath/2007/PartnerControls"/>
    </lcf76f155ced4ddcb4097134ff3c332f>
    <TaxCatchAll xmlns="b34b705c-b57f-4a7d-97fb-cbe97242c171" xsi:nil="true"/>
  </documentManagement>
</p:properties>
</file>

<file path=customXml/itemProps1.xml><?xml version="1.0" encoding="utf-8"?>
<ds:datastoreItem xmlns:ds="http://schemas.openxmlformats.org/officeDocument/2006/customXml" ds:itemID="{62FF3221-0FBE-46B4-BBCC-1FAF73796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e82333-3583-4e85-ac1c-bb6140e9c840"/>
    <ds:schemaRef ds:uri="b34b705c-b57f-4a7d-97fb-cbe97242c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ACD381-742F-4960-8183-53180CD2D1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41869A-36FE-4DCF-80A1-6CF7BA1AF830}">
  <ds:schemaRefs>
    <ds:schemaRef ds:uri="http://schemas.microsoft.com/office/2006/documentManagement/types"/>
    <ds:schemaRef ds:uri="fbe0f777-58ad-4b28-9598-6f1d5e4e3fb8"/>
    <ds:schemaRef ds:uri="http://purl.org/dc/terms/"/>
    <ds:schemaRef ds:uri="ff2b4e71-15d2-496b-80f4-7d1e0df35989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f7e82333-3583-4e85-ac1c-bb6140e9c840"/>
    <ds:schemaRef ds:uri="b34b705c-b57f-4a7d-97fb-cbe97242c1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1718</TotalTime>
  <Words>734</Words>
  <Application>Microsoft Office PowerPoint</Application>
  <PresentationFormat>Bredbild</PresentationFormat>
  <Paragraphs>94</Paragraphs>
  <Slides>12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Helvetica Neue</vt:lpstr>
      <vt:lpstr>Default</vt:lpstr>
      <vt:lpstr>PowerPoint-presentation</vt:lpstr>
      <vt:lpstr>Vilka är vi? </vt:lpstr>
      <vt:lpstr>PowerPoint-presentation</vt:lpstr>
      <vt:lpstr>PowerPoint-presentation</vt:lpstr>
      <vt:lpstr>Hur vi jobbar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Joakim Ramsten</dc:creator>
  <cp:lastModifiedBy>Joakim Ramsten</cp:lastModifiedBy>
  <cp:revision>13</cp:revision>
  <dcterms:modified xsi:type="dcterms:W3CDTF">2025-09-26T08:03:05Z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17914700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  <property fmtid="{D5CDD505-2E9C-101B-9397-08002B2CF9AE}" pid="10" name="ContentTypeId">
    <vt:lpwstr>0x010100E591FB17B9760E4BAEE97ACA0B5D90CD</vt:lpwstr>
  </property>
</Properties>
</file>